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Thin"/>
      <p:regular r:id="rId31"/>
      <p:bold r:id="rId32"/>
      <p:italic r:id="rId33"/>
      <p:boldItalic r:id="rId34"/>
    </p:embeddedFont>
    <p:embeddedFont>
      <p:font typeface="Roboto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Thin-italic.fntdata"/><Relationship Id="rId10" Type="http://schemas.openxmlformats.org/officeDocument/2006/relationships/slide" Target="slides/slide6.xml"/><Relationship Id="rId32" Type="http://schemas.openxmlformats.org/officeDocument/2006/relationships/font" Target="fonts/RobotoThin-bold.fntdata"/><Relationship Id="rId13" Type="http://schemas.openxmlformats.org/officeDocument/2006/relationships/slide" Target="slides/slide9.xml"/><Relationship Id="rId35" Type="http://schemas.openxmlformats.org/officeDocument/2006/relationships/font" Target="fonts/RobotoLight-regular.fntdata"/><Relationship Id="rId12" Type="http://schemas.openxmlformats.org/officeDocument/2006/relationships/slide" Target="slides/slide8.xml"/><Relationship Id="rId34" Type="http://schemas.openxmlformats.org/officeDocument/2006/relationships/font" Target="fonts/RobotoThin-boldItalic.fntdata"/><Relationship Id="rId15" Type="http://schemas.openxmlformats.org/officeDocument/2006/relationships/slide" Target="slides/slide11.xml"/><Relationship Id="rId37" Type="http://schemas.openxmlformats.org/officeDocument/2006/relationships/font" Target="fonts/RobotoLight-italic.fntdata"/><Relationship Id="rId14" Type="http://schemas.openxmlformats.org/officeDocument/2006/relationships/slide" Target="slides/slide10.xml"/><Relationship Id="rId36" Type="http://schemas.openxmlformats.org/officeDocument/2006/relationships/font" Target="fonts/RobotoLight-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Roboto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Goedemiddag iedereen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nl">
                <a:solidFill>
                  <a:schemeClr val="dk1"/>
                </a:solidFill>
              </a:rPr>
              <a:t>Analysetools voor beheerders</a:t>
            </a:r>
          </a:p>
          <a:p>
            <a:pPr indent="-298450" lvl="0" marL="457200" rtl="0">
              <a:lnSpc>
                <a:spcPct val="115000"/>
              </a:lnSpc>
              <a:spcBef>
                <a:spcPts val="0"/>
              </a:spcBef>
              <a:buClr>
                <a:schemeClr val="dk1"/>
              </a:buClr>
              <a:buSzPct val="100000"/>
              <a:buChar char="●"/>
            </a:pPr>
            <a:r>
              <a:rPr lang="nl">
                <a:solidFill>
                  <a:schemeClr val="dk1"/>
                </a:solidFill>
              </a:rPr>
              <a:t>Voor elk verzonden bericht </a:t>
            </a:r>
          </a:p>
          <a:p>
            <a:pPr indent="-298450" lvl="1" marL="914400" rtl="0">
              <a:lnSpc>
                <a:spcPct val="115000"/>
              </a:lnSpc>
              <a:spcBef>
                <a:spcPts val="0"/>
              </a:spcBef>
              <a:buClr>
                <a:schemeClr val="dk1"/>
              </a:buClr>
              <a:buSzPct val="100000"/>
              <a:buChar char="○"/>
            </a:pPr>
            <a:r>
              <a:rPr lang="nl">
                <a:solidFill>
                  <a:schemeClr val="dk1"/>
                </a:solidFill>
              </a:rPr>
              <a:t>aantal geopend</a:t>
            </a:r>
          </a:p>
          <a:p>
            <a:pPr indent="-298450" lvl="1" marL="914400" rtl="0">
              <a:lnSpc>
                <a:spcPct val="115000"/>
              </a:lnSpc>
              <a:spcBef>
                <a:spcPts val="0"/>
              </a:spcBef>
              <a:buClr>
                <a:schemeClr val="dk1"/>
              </a:buClr>
              <a:buSzPct val="100000"/>
              <a:buChar char="○"/>
            </a:pPr>
            <a:r>
              <a:rPr lang="nl">
                <a:solidFill>
                  <a:schemeClr val="dk1"/>
                </a:solidFill>
              </a:rPr>
              <a:t>aantal ontvangen</a:t>
            </a:r>
          </a:p>
          <a:p>
            <a:pPr indent="-298450" lvl="0" marL="457200" rtl="0">
              <a:lnSpc>
                <a:spcPct val="115000"/>
              </a:lnSpc>
              <a:spcBef>
                <a:spcPts val="0"/>
              </a:spcBef>
              <a:buClr>
                <a:schemeClr val="dk1"/>
              </a:buClr>
              <a:buSzPct val="100000"/>
              <a:buChar char="●"/>
            </a:pPr>
            <a:r>
              <a:rPr lang="nl">
                <a:solidFill>
                  <a:schemeClr val="dk1"/>
                </a:solidFill>
              </a:rPr>
              <a:t>Voor elke locatie </a:t>
            </a:r>
          </a:p>
          <a:p>
            <a:pPr indent="-298450" lvl="1" marL="914400" rtl="0">
              <a:lnSpc>
                <a:spcPct val="115000"/>
              </a:lnSpc>
              <a:spcBef>
                <a:spcPts val="0"/>
              </a:spcBef>
              <a:buClr>
                <a:schemeClr val="dk1"/>
              </a:buClr>
              <a:buSzPct val="100000"/>
              <a:buChar char="○"/>
            </a:pPr>
            <a:r>
              <a:rPr lang="nl">
                <a:solidFill>
                  <a:schemeClr val="dk1"/>
                </a:solidFill>
              </a:rPr>
              <a:t>aantal gebruikers die een donatie hebben gedaan</a:t>
            </a:r>
          </a:p>
          <a:p>
            <a:pPr indent="-298450" lvl="1" marL="914400" rtl="0">
              <a:lnSpc>
                <a:spcPct val="115000"/>
              </a:lnSpc>
              <a:spcBef>
                <a:spcPts val="0"/>
              </a:spcBef>
              <a:buClr>
                <a:schemeClr val="dk1"/>
              </a:buClr>
              <a:buSzPct val="100000"/>
              <a:buChar char="○"/>
            </a:pPr>
            <a:r>
              <a:rPr lang="nl">
                <a:solidFill>
                  <a:schemeClr val="dk1"/>
                </a:solidFill>
              </a:rPr>
              <a:t>aantal verzonden meldingen</a:t>
            </a:r>
          </a:p>
          <a:p>
            <a:pPr indent="-298450" lvl="1" marL="914400" rtl="0">
              <a:lnSpc>
                <a:spcPct val="115000"/>
              </a:lnSpc>
              <a:spcBef>
                <a:spcPts val="0"/>
              </a:spcBef>
              <a:buClr>
                <a:schemeClr val="dk1"/>
              </a:buClr>
              <a:buSzPct val="100000"/>
              <a:buChar char="○"/>
            </a:pPr>
            <a:r>
              <a:rPr lang="nl">
                <a:solidFill>
                  <a:schemeClr val="dk1"/>
                </a:solidFill>
              </a:rPr>
              <a:t>aantal geopende meldingen</a:t>
            </a:r>
          </a:p>
          <a:p>
            <a:pPr indent="-298450" lvl="1" marL="914400" rtl="0">
              <a:lnSpc>
                <a:spcPct val="115000"/>
              </a:lnSpc>
              <a:spcBef>
                <a:spcPts val="0"/>
              </a:spcBef>
              <a:buClr>
                <a:schemeClr val="dk1"/>
              </a:buClr>
              <a:buSzPct val="100000"/>
              <a:buChar char="○"/>
            </a:pPr>
            <a:r>
              <a:rPr lang="nl">
                <a:solidFill>
                  <a:schemeClr val="dk1"/>
                </a:solidFill>
              </a:rPr>
              <a:t>aantal geplande afspraken</a:t>
            </a:r>
          </a:p>
          <a:p>
            <a:pPr indent="0" lvl="0" marL="457200" rtl="0">
              <a:lnSpc>
                <a:spcPct val="115000"/>
              </a:lnSpc>
              <a:spcBef>
                <a:spcPts val="0"/>
              </a:spcBef>
              <a:buNone/>
            </a:pPr>
            <a:r>
              <a:t/>
            </a:r>
            <a:endParaRPr>
              <a:solidFill>
                <a:schemeClr val="dk1"/>
              </a:solidFill>
            </a:endParaRPr>
          </a:p>
          <a:p>
            <a:pPr lvl="0" rtl="0">
              <a:lnSpc>
                <a:spcPct val="115000"/>
              </a:lnSpc>
              <a:spcBef>
                <a:spcPts val="0"/>
              </a:spcBef>
              <a:buNone/>
            </a:pPr>
            <a:r>
              <a:rPr lang="nl">
                <a:solidFill>
                  <a:schemeClr val="dk1"/>
                </a:solidFill>
              </a:rPr>
              <a:t>Afspraak maken</a:t>
            </a:r>
          </a:p>
          <a:p>
            <a:pPr indent="-298450" lvl="0" marL="457200" rtl="0">
              <a:lnSpc>
                <a:spcPct val="115000"/>
              </a:lnSpc>
              <a:spcBef>
                <a:spcPts val="0"/>
              </a:spcBef>
              <a:buClr>
                <a:schemeClr val="dk1"/>
              </a:buClr>
              <a:buSzPct val="100000"/>
              <a:buChar char="●"/>
            </a:pPr>
            <a:r>
              <a:rPr lang="nl">
                <a:solidFill>
                  <a:schemeClr val="dk1"/>
                </a:solidFill>
              </a:rPr>
              <a:t>locatie &gt; soort donatie &gt; kalender &gt; tijdstip</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nl">
                <a:solidFill>
                  <a:schemeClr val="dk1"/>
                </a:solidFill>
              </a:rPr>
              <a:t>Delen via sociale media tijdens/na donatie</a:t>
            </a:r>
          </a:p>
          <a:p>
            <a:pPr indent="-298450" lvl="0" marL="457200" rtl="0">
              <a:lnSpc>
                <a:spcPct val="115000"/>
              </a:lnSpc>
              <a:spcBef>
                <a:spcPts val="0"/>
              </a:spcBef>
              <a:buClr>
                <a:schemeClr val="dk1"/>
              </a:buClr>
              <a:buSzPct val="100000"/>
              <a:buChar char="●"/>
            </a:pPr>
            <a:r>
              <a:rPr lang="nl">
                <a:solidFill>
                  <a:schemeClr val="dk1"/>
                </a:solidFill>
              </a:rPr>
              <a:t>selfie</a:t>
            </a:r>
          </a:p>
          <a:p>
            <a:pPr indent="-298450" lvl="0" marL="457200" rtl="0">
              <a:lnSpc>
                <a:spcPct val="115000"/>
              </a:lnSpc>
              <a:spcBef>
                <a:spcPts val="0"/>
              </a:spcBef>
              <a:buClr>
                <a:schemeClr val="dk1"/>
              </a:buClr>
              <a:buSzPct val="100000"/>
              <a:buChar char="●"/>
            </a:pPr>
            <a:r>
              <a:rPr lang="nl">
                <a:solidFill>
                  <a:schemeClr val="dk1"/>
                </a:solidFill>
              </a:rPr>
              <a:t>bericht/locatie</a:t>
            </a:r>
          </a:p>
          <a:p>
            <a:pPr lvl="0" rtl="0">
              <a:lnSpc>
                <a:spcPct val="115000"/>
              </a:lnSpc>
              <a:spcBef>
                <a:spcPts val="0"/>
              </a:spcBef>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Firebase is een webapplicatie ontwikkelingsplatform die verschillende services aanbiedt. Services zoals authenticatie, real-time database, opslag, notificaties, enzovoort.. Firebase was daardoor ook een grote hulp bij het ontwikkelen van onze app.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Voor onze Android app maken wij enkel gebruik van de NoSql real-time database en Cloud messaging.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Om een notificatie naar de gebruiker te verzenden doen we dit met een HTTP POST Request naar een Google api. Hierbij geven we dan de doelgroep mee, de bloedgroep die de gebruiker heeft geselecteerd.</a:t>
            </a:r>
          </a:p>
          <a:p>
            <a:pPr lvl="0">
              <a:spcBef>
                <a:spcPts val="0"/>
              </a:spcBef>
              <a:buNone/>
            </a:pPr>
            <a:r>
              <a:rPr lang="nl"/>
              <a:t>Voor de androidapplicatie worden 2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Firebase biedt ook real-time noSQL database aan waarin wij de locaties en bijhorende info van de bloeddonatie centra bijhouden.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Wij zijn team 4 of team HTBR en...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En wij hebben er voor gekozen om een Android applicatie te maken in verband met bloeddonatie. Ook..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Ook hebben wij hiervoor een webapp gemaakt om onze applicatie te beheren. Zo kunnen we meldingen voor specifieke doelgroepen versturen en kunnen we nieuwe donatielocaties toevoegen/wijzigen/verwijderen.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We beginnen met een korte demonstratie, gevolgd door de probleemstelling. Daarna volgen onze gerealiseerde en niet-gerealiseerde punten. Om dan te eindigen met een reflectie en een korte beschrijving van de technische aspecten die aan bod kwamen.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Iedereen met een android applicatie kan onze applicatie downloaden op de Google Play Store. Wie geen QR scanner heeft kan simpelweg ‘bloeddonatie’ zoeken op de Play Store.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Voor wie blind is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Clr>
                <a:schemeClr val="dk1"/>
              </a:buClr>
              <a:buSzPct val="100000"/>
              <a:buChar char="●"/>
            </a:pPr>
            <a:r>
              <a:rPr lang="nl">
                <a:solidFill>
                  <a:schemeClr val="dk1"/>
                </a:solidFill>
              </a:rPr>
              <a:t>te weinig donoren: momenteel doneert slechts 3% van de Vlaamse bevolking</a:t>
            </a:r>
          </a:p>
          <a:p>
            <a:pPr indent="-298450" lvl="0" marL="457200" rtl="0">
              <a:lnSpc>
                <a:spcPct val="115000"/>
              </a:lnSpc>
              <a:spcBef>
                <a:spcPts val="0"/>
              </a:spcBef>
              <a:buClr>
                <a:schemeClr val="dk1"/>
              </a:buClr>
              <a:buSzPct val="100000"/>
              <a:buChar char="●"/>
            </a:pPr>
            <a:r>
              <a:rPr lang="nl">
                <a:solidFill>
                  <a:schemeClr val="dk1"/>
                </a:solidFill>
              </a:rPr>
              <a:t>te weinig donaties: gekende donoren doen te weinig donaties</a:t>
            </a:r>
          </a:p>
          <a:p>
            <a:pPr indent="-298450" lvl="0" marL="457200" rtl="0">
              <a:lnSpc>
                <a:spcPct val="115000"/>
              </a:lnSpc>
              <a:spcBef>
                <a:spcPts val="0"/>
              </a:spcBef>
              <a:buClr>
                <a:schemeClr val="dk1"/>
              </a:buClr>
              <a:buSzPct val="100000"/>
              <a:buChar char="●"/>
            </a:pPr>
            <a:r>
              <a:rPr lang="nl">
                <a:solidFill>
                  <a:schemeClr val="dk1"/>
                </a:solidFill>
              </a:rPr>
              <a:t>=&gt; te veel mails, sms’en: omslachtig</a:t>
            </a:r>
          </a:p>
          <a:p>
            <a:pPr indent="-298450" lvl="0" marL="457200" rtl="0">
              <a:lnSpc>
                <a:spcPct val="115000"/>
              </a:lnSpc>
              <a:spcBef>
                <a:spcPts val="0"/>
              </a:spcBef>
              <a:buClr>
                <a:schemeClr val="dk1"/>
              </a:buClr>
              <a:buSzPct val="100000"/>
              <a:buChar char="●"/>
            </a:pPr>
            <a:r>
              <a:rPr lang="nl">
                <a:solidFill>
                  <a:schemeClr val="dk1"/>
                </a:solidFill>
              </a:rPr>
              <a:t>huidige donorportaal ouderwets en niet gebruiksvriendelijk (zie screenshot)</a:t>
            </a:r>
          </a:p>
          <a:p>
            <a:pPr indent="-298450" lvl="0" marL="457200" rtl="0">
              <a:lnSpc>
                <a:spcPct val="115000"/>
              </a:lnSpc>
              <a:spcBef>
                <a:spcPts val="0"/>
              </a:spcBef>
              <a:buClr>
                <a:schemeClr val="dk1"/>
              </a:buClr>
              <a:buSzPct val="100000"/>
              <a:buChar char="●"/>
            </a:pPr>
            <a:r>
              <a:rPr lang="nl">
                <a:solidFill>
                  <a:schemeClr val="dk1"/>
                </a:solidFill>
              </a:rPr>
              <a:t>visuele voorstelling</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buFont typeface="Roboto Light"/>
              <a:defRPr sz="5200">
                <a:latin typeface="Roboto Light"/>
                <a:ea typeface="Roboto Light"/>
                <a:cs typeface="Roboto Light"/>
                <a:sym typeface="Roboto Light"/>
              </a:defRPr>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Roboto Thin"/>
              <a:buNone/>
              <a:defRPr sz="2800">
                <a:latin typeface="Roboto Thin"/>
                <a:ea typeface="Roboto Thin"/>
                <a:cs typeface="Roboto Thin"/>
                <a:sym typeface="Roboto Thin"/>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buFont typeface="Roboto Light"/>
              <a:defRPr sz="3600">
                <a:latin typeface="Roboto Light"/>
                <a:ea typeface="Roboto Light"/>
                <a:cs typeface="Roboto Light"/>
                <a:sym typeface="Roboto Light"/>
              </a:defRPr>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buFont typeface="Roboto Light"/>
              <a:defRPr>
                <a:latin typeface="Roboto Light"/>
                <a:ea typeface="Roboto Light"/>
                <a:cs typeface="Roboto Light"/>
                <a:sym typeface="Roboto Ligh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buFont typeface="Roboto Light"/>
              <a:defRPr>
                <a:latin typeface="Roboto Light"/>
                <a:ea typeface="Roboto Light"/>
                <a:cs typeface="Roboto Light"/>
                <a:sym typeface="Roboto Light"/>
              </a:defRPr>
            </a:lvl1pPr>
            <a:lvl2pPr lvl="1">
              <a:spcBef>
                <a:spcPts val="0"/>
              </a:spcBef>
              <a:buFont typeface="Roboto Light"/>
              <a:defRPr>
                <a:latin typeface="Roboto Light"/>
                <a:ea typeface="Roboto Light"/>
                <a:cs typeface="Roboto Light"/>
                <a:sym typeface="Roboto Light"/>
              </a:defRPr>
            </a:lvl2pPr>
            <a:lvl3pPr lvl="2">
              <a:spcBef>
                <a:spcPts val="0"/>
              </a:spcBef>
              <a:buFont typeface="Roboto Light"/>
              <a:defRPr>
                <a:latin typeface="Roboto Light"/>
                <a:ea typeface="Roboto Light"/>
                <a:cs typeface="Roboto Light"/>
                <a:sym typeface="Roboto Light"/>
              </a:defRPr>
            </a:lvl3pPr>
            <a:lvl4pPr lvl="3">
              <a:spcBef>
                <a:spcPts val="0"/>
              </a:spcBef>
              <a:buFont typeface="Roboto Light"/>
              <a:defRPr>
                <a:latin typeface="Roboto Light"/>
                <a:ea typeface="Roboto Light"/>
                <a:cs typeface="Roboto Light"/>
                <a:sym typeface="Roboto Light"/>
              </a:defRPr>
            </a:lvl4pPr>
            <a:lvl5pPr lvl="4">
              <a:spcBef>
                <a:spcPts val="0"/>
              </a:spcBef>
              <a:buFont typeface="Roboto Light"/>
              <a:defRPr>
                <a:latin typeface="Roboto Light"/>
                <a:ea typeface="Roboto Light"/>
                <a:cs typeface="Roboto Light"/>
                <a:sym typeface="Roboto Light"/>
              </a:defRPr>
            </a:lvl5pPr>
            <a:lvl6pPr lvl="5">
              <a:spcBef>
                <a:spcPts val="0"/>
              </a:spcBef>
              <a:buFont typeface="Roboto Light"/>
              <a:defRPr>
                <a:latin typeface="Roboto Light"/>
                <a:ea typeface="Roboto Light"/>
                <a:cs typeface="Roboto Light"/>
                <a:sym typeface="Roboto Light"/>
              </a:defRPr>
            </a:lvl6pPr>
            <a:lvl7pPr lvl="6">
              <a:spcBef>
                <a:spcPts val="0"/>
              </a:spcBef>
              <a:buFont typeface="Roboto Light"/>
              <a:defRPr>
                <a:latin typeface="Roboto Light"/>
                <a:ea typeface="Roboto Light"/>
                <a:cs typeface="Roboto Light"/>
                <a:sym typeface="Roboto Light"/>
              </a:defRPr>
            </a:lvl7pPr>
            <a:lvl8pPr lvl="7">
              <a:spcBef>
                <a:spcPts val="0"/>
              </a:spcBef>
              <a:buFont typeface="Roboto Light"/>
              <a:defRPr>
                <a:latin typeface="Roboto Light"/>
                <a:ea typeface="Roboto Light"/>
                <a:cs typeface="Roboto Light"/>
                <a:sym typeface="Roboto Light"/>
              </a:defRPr>
            </a:lvl8pPr>
            <a:lvl9pPr lvl="8">
              <a:spcBef>
                <a:spcPts val="0"/>
              </a:spcBef>
              <a:buFont typeface="Roboto Light"/>
              <a:defRPr>
                <a:latin typeface="Roboto Light"/>
                <a:ea typeface="Roboto Light"/>
                <a:cs typeface="Roboto Light"/>
                <a:sym typeface="Roboto Light"/>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nl"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2800700"/>
            <a:ext cx="8520600" cy="2052600"/>
          </a:xfrm>
          <a:prstGeom prst="rect">
            <a:avLst/>
          </a:prstGeom>
        </p:spPr>
        <p:txBody>
          <a:bodyPr anchorCtr="0" anchor="b" bIns="91425" lIns="91425" rIns="91425" tIns="91425">
            <a:noAutofit/>
          </a:bodyPr>
          <a:lstStyle/>
          <a:p>
            <a:pPr lvl="0">
              <a:spcBef>
                <a:spcPts val="0"/>
              </a:spcBef>
              <a:buNone/>
            </a:pPr>
            <a:r>
              <a:rPr lang="nl">
                <a:latin typeface="Roboto Thin"/>
                <a:ea typeface="Roboto Thin"/>
                <a:cs typeface="Roboto Thin"/>
                <a:sym typeface="Roboto Thin"/>
              </a:rPr>
              <a:t>Bloeddonatie-app</a:t>
            </a:r>
          </a:p>
        </p:txBody>
      </p:sp>
      <p:pic>
        <p:nvPicPr>
          <p:cNvPr id="55" name="Shape 55"/>
          <p:cNvPicPr preferRelativeResize="0"/>
          <p:nvPr/>
        </p:nvPicPr>
        <p:blipFill>
          <a:blip r:embed="rId3">
            <a:alphaModFix/>
          </a:blip>
          <a:stretch>
            <a:fillRect/>
          </a:stretch>
        </p:blipFill>
        <p:spPr>
          <a:xfrm>
            <a:off x="2938300" y="454625"/>
            <a:ext cx="3267401" cy="3257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Realisaties</a:t>
            </a:r>
          </a:p>
        </p:txBody>
      </p:sp>
      <p:sp>
        <p:nvSpPr>
          <p:cNvPr id="105" name="Shape 10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Notificaties ontvangen op basis van bloedgroep</a:t>
            </a:r>
          </a:p>
          <a:p>
            <a:pPr lvl="0">
              <a:spcBef>
                <a:spcPts val="0"/>
              </a:spcBef>
              <a:buNone/>
            </a:pPr>
            <a:r>
              <a:rPr lang="nl"/>
              <a:t>Locaties beheren</a:t>
            </a:r>
          </a:p>
          <a:p>
            <a:pPr lvl="0">
              <a:spcBef>
                <a:spcPts val="0"/>
              </a:spcBef>
              <a:buClr>
                <a:schemeClr val="dk1"/>
              </a:buClr>
              <a:buSzPct val="61111"/>
              <a:buFont typeface="Arial"/>
              <a:buNone/>
            </a:pPr>
            <a:r>
              <a:rPr lang="nl"/>
              <a:t>Notificaties</a:t>
            </a:r>
            <a:r>
              <a:rPr lang="nl"/>
              <a:t> ontvangen op basis van locatie</a:t>
            </a:r>
          </a:p>
          <a:p>
            <a:pPr lvl="0">
              <a:spcBef>
                <a:spcPts val="0"/>
              </a:spcBef>
              <a:buNone/>
            </a:pPr>
            <a:r>
              <a:rPr lang="nl"/>
              <a:t>Kleine veranderingen</a:t>
            </a:r>
          </a:p>
        </p:txBody>
      </p:sp>
      <p:pic>
        <p:nvPicPr>
          <p:cNvPr id="106" name="Shape 106"/>
          <p:cNvPicPr preferRelativeResize="0"/>
          <p:nvPr/>
        </p:nvPicPr>
        <p:blipFill>
          <a:blip r:embed="rId3">
            <a:alphaModFix/>
          </a:blip>
          <a:stretch>
            <a:fillRect/>
          </a:stretch>
        </p:blipFill>
        <p:spPr>
          <a:xfrm>
            <a:off x="7084474" y="276187"/>
            <a:ext cx="1747825" cy="4591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Nog te realiseren</a:t>
            </a:r>
          </a:p>
        </p:txBody>
      </p:sp>
      <p:sp>
        <p:nvSpPr>
          <p:cNvPr id="112" name="Shape 11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Analysetools voor beheerders</a:t>
            </a:r>
          </a:p>
          <a:p>
            <a:pPr lvl="0">
              <a:spcBef>
                <a:spcPts val="0"/>
              </a:spcBef>
              <a:buNone/>
            </a:pPr>
            <a:r>
              <a:rPr lang="nl"/>
              <a:t>Afspraak maken</a:t>
            </a:r>
          </a:p>
          <a:p>
            <a:pPr lvl="0" rtl="0">
              <a:spcBef>
                <a:spcPts val="0"/>
              </a:spcBef>
              <a:buNone/>
            </a:pPr>
            <a:r>
              <a:rPr lang="nl"/>
              <a:t>Delen via sociale media tijdens/na donatie</a:t>
            </a:r>
          </a:p>
          <a:p>
            <a:pPr lvl="0">
              <a:spcBef>
                <a:spcPts val="0"/>
              </a:spcBef>
              <a:buNone/>
            </a:pPr>
            <a:r>
              <a:rPr lang="nl"/>
              <a:t>Authenticatie console</a:t>
            </a:r>
          </a:p>
          <a:p>
            <a:pPr lvl="0">
              <a:spcBef>
                <a:spcPts val="0"/>
              </a:spcBef>
              <a:buNone/>
            </a:pPr>
            <a:r>
              <a:t/>
            </a:r>
            <a:endParaRPr/>
          </a:p>
        </p:txBody>
      </p:sp>
      <p:pic>
        <p:nvPicPr>
          <p:cNvPr id="113" name="Shape 113"/>
          <p:cNvPicPr preferRelativeResize="0"/>
          <p:nvPr/>
        </p:nvPicPr>
        <p:blipFill>
          <a:blip r:embed="rId3">
            <a:alphaModFix/>
          </a:blip>
          <a:stretch>
            <a:fillRect/>
          </a:stretch>
        </p:blipFill>
        <p:spPr>
          <a:xfrm>
            <a:off x="5000525" y="445025"/>
            <a:ext cx="1883838" cy="2090924"/>
          </a:xfrm>
          <a:prstGeom prst="rect">
            <a:avLst/>
          </a:prstGeom>
          <a:noFill/>
          <a:ln>
            <a:noFill/>
          </a:ln>
        </p:spPr>
      </p:pic>
      <p:pic>
        <p:nvPicPr>
          <p:cNvPr id="114" name="Shape 114"/>
          <p:cNvPicPr preferRelativeResize="0"/>
          <p:nvPr/>
        </p:nvPicPr>
        <p:blipFill>
          <a:blip r:embed="rId4">
            <a:alphaModFix/>
          </a:blip>
          <a:stretch>
            <a:fillRect/>
          </a:stretch>
        </p:blipFill>
        <p:spPr>
          <a:xfrm>
            <a:off x="6948450" y="445031"/>
            <a:ext cx="1883850" cy="36671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Reflectie</a:t>
            </a:r>
          </a:p>
        </p:txBody>
      </p:sp>
      <p:sp>
        <p:nvSpPr>
          <p:cNvPr id="120" name="Shape 12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Wekelijkse bijeenkomst </a:t>
            </a:r>
            <a:r>
              <a:rPr b="1" lang="nl" sz="2100">
                <a:solidFill>
                  <a:srgbClr val="333333"/>
                </a:solidFill>
                <a:latin typeface="Arial"/>
                <a:ea typeface="Arial"/>
                <a:cs typeface="Arial"/>
                <a:sym typeface="Arial"/>
              </a:rPr>
              <a:t>👍</a:t>
            </a:r>
          </a:p>
          <a:p>
            <a:pPr lvl="0">
              <a:spcBef>
                <a:spcPts val="0"/>
              </a:spcBef>
              <a:buNone/>
            </a:pPr>
            <a:r>
              <a:rPr lang="nl"/>
              <a:t>Stapsgewijs werken </a:t>
            </a:r>
            <a:r>
              <a:rPr b="1" lang="nl" sz="2100">
                <a:solidFill>
                  <a:srgbClr val="333333"/>
                </a:solidFill>
                <a:latin typeface="Arial"/>
                <a:ea typeface="Arial"/>
                <a:cs typeface="Arial"/>
                <a:sym typeface="Arial"/>
              </a:rPr>
              <a:t>👍</a:t>
            </a:r>
          </a:p>
          <a:p>
            <a:pPr lvl="0" rtl="0">
              <a:spcBef>
                <a:spcPts val="0"/>
              </a:spcBef>
              <a:buNone/>
            </a:pPr>
            <a:r>
              <a:rPr lang="nl"/>
              <a:t>Naar elkaar </a:t>
            </a:r>
            <a:r>
              <a:rPr lang="nl"/>
              <a:t>luisteren </a:t>
            </a:r>
            <a:r>
              <a:rPr lang="nl" sz="2100">
                <a:solidFill>
                  <a:schemeClr val="dk1"/>
                </a:solidFill>
                <a:latin typeface="Arial"/>
                <a:ea typeface="Arial"/>
                <a:cs typeface="Arial"/>
                <a:sym typeface="Arial"/>
              </a:rPr>
              <a:t>👎</a:t>
            </a:r>
          </a:p>
          <a:p>
            <a:pPr lvl="0">
              <a:spcBef>
                <a:spcPts val="0"/>
              </a:spcBef>
              <a:buNone/>
            </a:pPr>
            <a:r>
              <a:rPr lang="nl"/>
              <a:t>Elkaar opvolgen </a:t>
            </a:r>
            <a:r>
              <a:rPr lang="nl" sz="2100">
                <a:solidFill>
                  <a:schemeClr val="dk1"/>
                </a:solidFill>
                <a:latin typeface="Arial"/>
                <a:ea typeface="Arial"/>
                <a:cs typeface="Arial"/>
                <a:sym typeface="Arial"/>
              </a:rPr>
              <a:t>👎</a:t>
            </a:r>
          </a:p>
          <a:p>
            <a:pPr lvl="0">
              <a:spcBef>
                <a:spcPts val="0"/>
              </a:spcBef>
              <a:buNone/>
            </a:pPr>
            <a:r>
              <a:rPr lang="nl"/>
              <a:t>Sneller hulp vragen </a:t>
            </a:r>
            <a:r>
              <a:rPr lang="nl" sz="2100">
                <a:solidFill>
                  <a:schemeClr val="dk1"/>
                </a:solidFill>
                <a:latin typeface="Arial"/>
                <a:ea typeface="Arial"/>
                <a:cs typeface="Arial"/>
                <a:sym typeface="Arial"/>
              </a:rPr>
              <a:t>👎</a:t>
            </a:r>
          </a:p>
          <a:p>
            <a:pPr lvl="0">
              <a:spcBef>
                <a:spcPts val="0"/>
              </a:spcBef>
              <a:buClr>
                <a:schemeClr val="dk1"/>
              </a:buClr>
              <a:buSzPct val="52380"/>
              <a:buFont typeface="Arial"/>
              <a:buNone/>
            </a:pPr>
            <a:r>
              <a:t/>
            </a:r>
            <a:endParaRPr sz="21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Technische aspecten</a:t>
            </a:r>
          </a:p>
        </p:txBody>
      </p:sp>
      <p:sp>
        <p:nvSpPr>
          <p:cNvPr id="126" name="Shape 12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Firebase</a:t>
            </a:r>
          </a:p>
          <a:p>
            <a:pPr lvl="0">
              <a:spcBef>
                <a:spcPts val="0"/>
              </a:spcBef>
              <a:buNone/>
            </a:pPr>
            <a:r>
              <a:rPr lang="nl"/>
              <a:t>Polymer</a:t>
            </a:r>
          </a:p>
          <a:p>
            <a:pPr lvl="0">
              <a:spcBef>
                <a:spcPts val="0"/>
              </a:spcBef>
              <a:buNone/>
            </a:pPr>
            <a:r>
              <a:rPr lang="nl"/>
              <a:t>Android</a:t>
            </a:r>
          </a:p>
          <a:p>
            <a:pPr lvl="0">
              <a:spcBef>
                <a:spcPts val="0"/>
              </a:spcBef>
              <a:buNone/>
            </a:pPr>
            <a:r>
              <a:rPr lang="nl" strike="sngStrike"/>
              <a:t>Geofire</a:t>
            </a:r>
            <a:r>
              <a:rPr lang="nl"/>
              <a:t> Geofence</a:t>
            </a:r>
          </a:p>
          <a:p>
            <a:pPr lvl="0">
              <a:spcBef>
                <a:spcPts val="0"/>
              </a:spcBef>
              <a:buNone/>
            </a:pPr>
            <a:r>
              <a:rPr lang="nl"/>
              <a:t>GitHub + Travis CI + Codacy</a:t>
            </a:r>
          </a:p>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Notificaties</a:t>
            </a:r>
          </a:p>
          <a:p>
            <a:pPr lvl="0">
              <a:spcBef>
                <a:spcPts val="0"/>
              </a:spcBef>
              <a:buNone/>
            </a:pPr>
            <a:r>
              <a:rPr lang="nl"/>
              <a:t>NoSQL database</a:t>
            </a:r>
          </a:p>
        </p:txBody>
      </p:sp>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nl"/>
              <a:t>Firebase </a:t>
            </a:r>
          </a:p>
        </p:txBody>
      </p:sp>
      <p:pic>
        <p:nvPicPr>
          <p:cNvPr id="133" name="Shape 133"/>
          <p:cNvPicPr preferRelativeResize="0"/>
          <p:nvPr/>
        </p:nvPicPr>
        <p:blipFill>
          <a:blip r:embed="rId3">
            <a:alphaModFix/>
          </a:blip>
          <a:stretch>
            <a:fillRect/>
          </a:stretch>
        </p:blipFill>
        <p:spPr>
          <a:xfrm>
            <a:off x="1885324" y="445024"/>
            <a:ext cx="417216" cy="572700"/>
          </a:xfrm>
          <a:prstGeom prst="rect">
            <a:avLst/>
          </a:prstGeom>
          <a:noFill/>
          <a:ln>
            <a:noFill/>
          </a:ln>
        </p:spPr>
      </p:pic>
      <p:pic>
        <p:nvPicPr>
          <p:cNvPr id="134" name="Shape 134"/>
          <p:cNvPicPr preferRelativeResize="0"/>
          <p:nvPr/>
        </p:nvPicPr>
        <p:blipFill>
          <a:blip r:embed="rId4">
            <a:alphaModFix/>
          </a:blip>
          <a:stretch>
            <a:fillRect/>
          </a:stretch>
        </p:blipFill>
        <p:spPr>
          <a:xfrm>
            <a:off x="6891650" y="298122"/>
            <a:ext cx="1940649" cy="45472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Firebase </a:t>
            </a:r>
          </a:p>
        </p:txBody>
      </p:sp>
      <p:pic>
        <p:nvPicPr>
          <p:cNvPr id="140" name="Shape 140"/>
          <p:cNvPicPr preferRelativeResize="0"/>
          <p:nvPr/>
        </p:nvPicPr>
        <p:blipFill>
          <a:blip r:embed="rId3">
            <a:alphaModFix/>
          </a:blip>
          <a:stretch>
            <a:fillRect/>
          </a:stretch>
        </p:blipFill>
        <p:spPr>
          <a:xfrm>
            <a:off x="1885324" y="445024"/>
            <a:ext cx="417216" cy="572700"/>
          </a:xfrm>
          <a:prstGeom prst="rect">
            <a:avLst/>
          </a:prstGeom>
          <a:noFill/>
          <a:ln>
            <a:noFill/>
          </a:ln>
        </p:spPr>
      </p:pic>
      <p:pic>
        <p:nvPicPr>
          <p:cNvPr id="141" name="Shape 141"/>
          <p:cNvPicPr preferRelativeResize="0"/>
          <p:nvPr/>
        </p:nvPicPr>
        <p:blipFill>
          <a:blip r:embed="rId4">
            <a:alphaModFix/>
          </a:blip>
          <a:stretch>
            <a:fillRect/>
          </a:stretch>
        </p:blipFill>
        <p:spPr>
          <a:xfrm>
            <a:off x="3140550" y="661262"/>
            <a:ext cx="5422846" cy="3820975"/>
          </a:xfrm>
          <a:prstGeom prst="rect">
            <a:avLst/>
          </a:prstGeom>
          <a:noFill/>
          <a:ln>
            <a:noFill/>
          </a:ln>
        </p:spPr>
      </p:pic>
      <p:cxnSp>
        <p:nvCxnSpPr>
          <p:cNvPr id="142" name="Shape 142"/>
          <p:cNvCxnSpPr/>
          <p:nvPr/>
        </p:nvCxnSpPr>
        <p:spPr>
          <a:xfrm>
            <a:off x="2792175" y="2684425"/>
            <a:ext cx="568200" cy="88200"/>
          </a:xfrm>
          <a:prstGeom prst="straightConnector1">
            <a:avLst/>
          </a:prstGeom>
          <a:noFill/>
          <a:ln cap="flat" cmpd="sng" w="38100">
            <a:solidFill>
              <a:srgbClr val="FF0000"/>
            </a:solidFill>
            <a:prstDash val="solid"/>
            <a:round/>
            <a:headEnd len="lg" w="lg" type="none"/>
            <a:tailEnd len="lg" w="lg" type="triangle"/>
          </a:ln>
        </p:spPr>
      </p:cxnSp>
      <p:cxnSp>
        <p:nvCxnSpPr>
          <p:cNvPr id="143" name="Shape 143"/>
          <p:cNvCxnSpPr/>
          <p:nvPr/>
        </p:nvCxnSpPr>
        <p:spPr>
          <a:xfrm flipH="1" rot="10800000">
            <a:off x="2929350" y="3546625"/>
            <a:ext cx="431100" cy="107700"/>
          </a:xfrm>
          <a:prstGeom prst="straightConnector1">
            <a:avLst/>
          </a:prstGeom>
          <a:noFill/>
          <a:ln cap="flat" cmpd="sng" w="38100">
            <a:solidFill>
              <a:srgbClr val="FF0000"/>
            </a:solidFill>
            <a:prstDash val="solid"/>
            <a:round/>
            <a:headEnd len="lg" w="lg" type="none"/>
            <a:tailEnd len="lg" w="lg" type="triangle"/>
          </a:ln>
        </p:spPr>
      </p:cxnSp>
      <p:sp>
        <p:nvSpPr>
          <p:cNvPr id="144" name="Shape 14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nl"/>
              <a:t>Notificaties</a:t>
            </a:r>
          </a:p>
          <a:p>
            <a:pPr lvl="0" rtl="0">
              <a:spcBef>
                <a:spcPts val="0"/>
              </a:spcBef>
              <a:buNone/>
            </a:pPr>
            <a:r>
              <a:rPr lang="nl"/>
              <a:t>NoSQL database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nl"/>
              <a:t>Firebase </a:t>
            </a:r>
          </a:p>
        </p:txBody>
      </p:sp>
      <p:sp>
        <p:nvSpPr>
          <p:cNvPr id="150" name="Shape 15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nl"/>
              <a:t>Notificaties</a:t>
            </a:r>
          </a:p>
          <a:p>
            <a:pPr lvl="0" rtl="0">
              <a:spcBef>
                <a:spcPts val="0"/>
              </a:spcBef>
              <a:buNone/>
            </a:pPr>
            <a:r>
              <a:rPr lang="nl"/>
              <a:t>NoSQL database</a:t>
            </a:r>
          </a:p>
        </p:txBody>
      </p:sp>
      <p:pic>
        <p:nvPicPr>
          <p:cNvPr id="151" name="Shape 151"/>
          <p:cNvPicPr preferRelativeResize="0"/>
          <p:nvPr/>
        </p:nvPicPr>
        <p:blipFill>
          <a:blip r:embed="rId3">
            <a:alphaModFix/>
          </a:blip>
          <a:stretch>
            <a:fillRect/>
          </a:stretch>
        </p:blipFill>
        <p:spPr>
          <a:xfrm>
            <a:off x="1885324" y="445024"/>
            <a:ext cx="417216" cy="572700"/>
          </a:xfrm>
          <a:prstGeom prst="rect">
            <a:avLst/>
          </a:prstGeom>
          <a:noFill/>
          <a:ln>
            <a:noFill/>
          </a:ln>
        </p:spPr>
      </p:pic>
      <p:pic>
        <p:nvPicPr>
          <p:cNvPr id="152" name="Shape 152"/>
          <p:cNvPicPr preferRelativeResize="0"/>
          <p:nvPr/>
        </p:nvPicPr>
        <p:blipFill>
          <a:blip r:embed="rId4">
            <a:alphaModFix/>
          </a:blip>
          <a:stretch>
            <a:fillRect/>
          </a:stretch>
        </p:blipFill>
        <p:spPr>
          <a:xfrm>
            <a:off x="3254549" y="316862"/>
            <a:ext cx="3642625" cy="4509774"/>
          </a:xfrm>
          <a:prstGeom prst="rect">
            <a:avLst/>
          </a:prstGeom>
          <a:noFill/>
          <a:ln>
            <a:noFill/>
          </a:ln>
        </p:spPr>
      </p:pic>
      <p:sp>
        <p:nvSpPr>
          <p:cNvPr id="153" name="Shape 153"/>
          <p:cNvSpPr/>
          <p:nvPr/>
        </p:nvSpPr>
        <p:spPr>
          <a:xfrm>
            <a:off x="5143500" y="978525"/>
            <a:ext cx="1626300" cy="5727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54" name="Shape 154"/>
          <p:cNvPicPr preferRelativeResize="0"/>
          <p:nvPr/>
        </p:nvPicPr>
        <p:blipFill>
          <a:blip r:embed="rId5">
            <a:alphaModFix/>
          </a:blip>
          <a:stretch>
            <a:fillRect/>
          </a:stretch>
        </p:blipFill>
        <p:spPr>
          <a:xfrm>
            <a:off x="7014849" y="2517874"/>
            <a:ext cx="1755175" cy="1570949"/>
          </a:xfrm>
          <a:prstGeom prst="rect">
            <a:avLst/>
          </a:prstGeom>
          <a:noFill/>
          <a:ln cap="flat" cmpd="sng" w="38100">
            <a:solidFill>
              <a:srgbClr val="FF0000"/>
            </a:solidFill>
            <a:prstDash val="solid"/>
            <a:round/>
            <a:headEnd len="med" w="med" type="none"/>
            <a:tailEnd len="med" w="med" type="none"/>
          </a:ln>
        </p:spPr>
      </p:pic>
      <p:cxnSp>
        <p:nvCxnSpPr>
          <p:cNvPr id="155" name="Shape 155"/>
          <p:cNvCxnSpPr/>
          <p:nvPr/>
        </p:nvCxnSpPr>
        <p:spPr>
          <a:xfrm rot="10800000">
            <a:off x="6769900" y="1645900"/>
            <a:ext cx="421200" cy="7446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nl"/>
              <a:t>Firebase </a:t>
            </a:r>
          </a:p>
        </p:txBody>
      </p:sp>
      <p:pic>
        <p:nvPicPr>
          <p:cNvPr id="161" name="Shape 161"/>
          <p:cNvPicPr preferRelativeResize="0"/>
          <p:nvPr/>
        </p:nvPicPr>
        <p:blipFill>
          <a:blip r:embed="rId3">
            <a:alphaModFix/>
          </a:blip>
          <a:stretch>
            <a:fillRect/>
          </a:stretch>
        </p:blipFill>
        <p:spPr>
          <a:xfrm>
            <a:off x="1885324" y="445024"/>
            <a:ext cx="417216" cy="572700"/>
          </a:xfrm>
          <a:prstGeom prst="rect">
            <a:avLst/>
          </a:prstGeom>
          <a:noFill/>
          <a:ln>
            <a:noFill/>
          </a:ln>
        </p:spPr>
      </p:pic>
      <p:pic>
        <p:nvPicPr>
          <p:cNvPr id="162" name="Shape 162"/>
          <p:cNvPicPr preferRelativeResize="0"/>
          <p:nvPr/>
        </p:nvPicPr>
        <p:blipFill>
          <a:blip r:embed="rId4">
            <a:alphaModFix/>
          </a:blip>
          <a:stretch>
            <a:fillRect/>
          </a:stretch>
        </p:blipFill>
        <p:spPr>
          <a:xfrm>
            <a:off x="6657448" y="328925"/>
            <a:ext cx="2174850" cy="4485650"/>
          </a:xfrm>
          <a:prstGeom prst="rect">
            <a:avLst/>
          </a:prstGeom>
          <a:noFill/>
          <a:ln>
            <a:noFill/>
          </a:ln>
        </p:spPr>
      </p:pic>
      <p:sp>
        <p:nvSpPr>
          <p:cNvPr id="163" name="Shape 16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nl"/>
              <a:t>Notificaties</a:t>
            </a:r>
          </a:p>
          <a:p>
            <a:pPr lvl="0" rtl="0">
              <a:spcBef>
                <a:spcPts val="0"/>
              </a:spcBef>
              <a:buNone/>
            </a:pPr>
            <a:r>
              <a:rPr lang="nl"/>
              <a:t>NoSQL database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Polymer </a:t>
            </a:r>
          </a:p>
        </p:txBody>
      </p:sp>
      <p:pic>
        <p:nvPicPr>
          <p:cNvPr id="169" name="Shape 169"/>
          <p:cNvPicPr preferRelativeResize="0"/>
          <p:nvPr/>
        </p:nvPicPr>
        <p:blipFill>
          <a:blip r:embed="rId3">
            <a:alphaModFix/>
          </a:blip>
          <a:stretch>
            <a:fillRect/>
          </a:stretch>
        </p:blipFill>
        <p:spPr>
          <a:xfrm>
            <a:off x="1897875" y="500212"/>
            <a:ext cx="665025" cy="462325"/>
          </a:xfrm>
          <a:prstGeom prst="rect">
            <a:avLst/>
          </a:prstGeom>
          <a:noFill/>
          <a:ln>
            <a:noFill/>
          </a:ln>
        </p:spPr>
      </p:pic>
      <p:pic>
        <p:nvPicPr>
          <p:cNvPr id="170" name="Shape 170"/>
          <p:cNvPicPr preferRelativeResize="0"/>
          <p:nvPr/>
        </p:nvPicPr>
        <p:blipFill>
          <a:blip r:embed="rId4">
            <a:alphaModFix/>
          </a:blip>
          <a:stretch>
            <a:fillRect/>
          </a:stretch>
        </p:blipFill>
        <p:spPr>
          <a:xfrm>
            <a:off x="1577812" y="1152475"/>
            <a:ext cx="5988376" cy="3742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Javascript bibliotheek</a:t>
            </a:r>
          </a:p>
          <a:p>
            <a:pPr lvl="0">
              <a:spcBef>
                <a:spcPts val="0"/>
              </a:spcBef>
              <a:buNone/>
            </a:pPr>
            <a:r>
              <a:rPr lang="nl"/>
              <a:t>Webcomponenten</a:t>
            </a:r>
          </a:p>
          <a:p>
            <a:pPr lvl="0">
              <a:spcBef>
                <a:spcPts val="0"/>
              </a:spcBef>
              <a:buNone/>
            </a:pPr>
            <a:r>
              <a:rPr lang="nl"/>
              <a:t>Beperkte documentatie</a:t>
            </a:r>
          </a:p>
        </p:txBody>
      </p:sp>
      <p:sp>
        <p:nvSpPr>
          <p:cNvPr id="176" name="Shape 17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nl"/>
              <a:t>Polymer </a:t>
            </a:r>
          </a:p>
        </p:txBody>
      </p:sp>
      <p:pic>
        <p:nvPicPr>
          <p:cNvPr id="177" name="Shape 177"/>
          <p:cNvPicPr preferRelativeResize="0"/>
          <p:nvPr/>
        </p:nvPicPr>
        <p:blipFill>
          <a:blip r:embed="rId3">
            <a:alphaModFix/>
          </a:blip>
          <a:stretch>
            <a:fillRect/>
          </a:stretch>
        </p:blipFill>
        <p:spPr>
          <a:xfrm>
            <a:off x="1897875" y="500212"/>
            <a:ext cx="665025" cy="462325"/>
          </a:xfrm>
          <a:prstGeom prst="rect">
            <a:avLst/>
          </a:prstGeom>
          <a:noFill/>
          <a:ln>
            <a:noFill/>
          </a:ln>
        </p:spPr>
      </p:pic>
      <p:pic>
        <p:nvPicPr>
          <p:cNvPr id="178" name="Shape 178"/>
          <p:cNvPicPr preferRelativeResize="0"/>
          <p:nvPr/>
        </p:nvPicPr>
        <p:blipFill>
          <a:blip r:embed="rId4">
            <a:alphaModFix/>
          </a:blip>
          <a:stretch>
            <a:fillRect/>
          </a:stretch>
        </p:blipFill>
        <p:spPr>
          <a:xfrm>
            <a:off x="3238100" y="1152475"/>
            <a:ext cx="5466239"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866500" y="255812"/>
            <a:ext cx="7411003" cy="46318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Android studio</a:t>
            </a:r>
          </a:p>
        </p:txBody>
      </p:sp>
      <p:sp>
        <p:nvSpPr>
          <p:cNvPr id="184" name="Shape 18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Activiteiten</a:t>
            </a:r>
          </a:p>
          <a:p>
            <a:pPr lvl="0">
              <a:spcBef>
                <a:spcPts val="0"/>
              </a:spcBef>
              <a:buNone/>
            </a:pPr>
            <a:r>
              <a:rPr lang="nl"/>
              <a:t>Java</a:t>
            </a:r>
          </a:p>
          <a:p>
            <a:pPr lvl="0">
              <a:spcBef>
                <a:spcPts val="0"/>
              </a:spcBef>
              <a:buNone/>
            </a:pPr>
            <a:r>
              <a:rPr lang="nl"/>
              <a:t>XML</a:t>
            </a:r>
          </a:p>
          <a:p>
            <a:pPr lvl="0">
              <a:spcBef>
                <a:spcPts val="0"/>
              </a:spcBef>
              <a:buNone/>
            </a:pPr>
            <a:r>
              <a:t/>
            </a:r>
            <a:endParaRPr/>
          </a:p>
          <a:p>
            <a:pPr lvl="0">
              <a:spcBef>
                <a:spcPts val="0"/>
              </a:spcBef>
              <a:buNone/>
            </a:pPr>
            <a:r>
              <a:t/>
            </a:r>
            <a:endParaRPr/>
          </a:p>
        </p:txBody>
      </p:sp>
      <p:pic>
        <p:nvPicPr>
          <p:cNvPr id="185" name="Shape 185"/>
          <p:cNvPicPr preferRelativeResize="0"/>
          <p:nvPr/>
        </p:nvPicPr>
        <p:blipFill>
          <a:blip r:embed="rId3">
            <a:alphaModFix/>
          </a:blip>
          <a:stretch>
            <a:fillRect/>
          </a:stretch>
        </p:blipFill>
        <p:spPr>
          <a:xfrm>
            <a:off x="3060274" y="428187"/>
            <a:ext cx="606375" cy="606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nl" strike="sngStrike"/>
              <a:t>Geofire</a:t>
            </a:r>
            <a:r>
              <a:rPr lang="nl"/>
              <a:t> Geofence </a:t>
            </a:r>
            <a:br>
              <a:rPr lang="nl"/>
            </a:br>
          </a:p>
        </p:txBody>
      </p:sp>
      <p:sp>
        <p:nvSpPr>
          <p:cNvPr id="191" name="Shape 19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Google API</a:t>
            </a:r>
          </a:p>
          <a:p>
            <a:pPr lvl="0">
              <a:spcBef>
                <a:spcPts val="0"/>
              </a:spcBef>
              <a:buNone/>
            </a:pPr>
            <a:r>
              <a:rPr lang="nl"/>
              <a:t>Locaties controleren</a:t>
            </a:r>
          </a:p>
          <a:p>
            <a:pPr lvl="0">
              <a:spcBef>
                <a:spcPts val="0"/>
              </a:spcBef>
              <a:buNone/>
            </a:pPr>
            <a:r>
              <a:rPr lang="nl"/>
              <a:t>coördinaten + straal</a:t>
            </a:r>
          </a:p>
          <a:p>
            <a:pPr lvl="0" rtl="0">
              <a:spcBef>
                <a:spcPts val="0"/>
              </a:spcBef>
              <a:buNone/>
            </a:pPr>
            <a:r>
              <a:rPr lang="nl"/>
              <a:t>Notificatie sturen</a:t>
            </a:r>
          </a:p>
        </p:txBody>
      </p:sp>
      <p:pic>
        <p:nvPicPr>
          <p:cNvPr id="192" name="Shape 192"/>
          <p:cNvPicPr preferRelativeResize="0"/>
          <p:nvPr/>
        </p:nvPicPr>
        <p:blipFill>
          <a:blip r:embed="rId3">
            <a:alphaModFix/>
          </a:blip>
          <a:stretch>
            <a:fillRect/>
          </a:stretch>
        </p:blipFill>
        <p:spPr>
          <a:xfrm>
            <a:off x="3211800" y="445025"/>
            <a:ext cx="572700" cy="572700"/>
          </a:xfrm>
          <a:prstGeom prst="rect">
            <a:avLst/>
          </a:prstGeom>
          <a:noFill/>
          <a:ln>
            <a:noFill/>
          </a:ln>
        </p:spPr>
      </p:pic>
      <p:pic>
        <p:nvPicPr>
          <p:cNvPr id="193" name="Shape 193"/>
          <p:cNvPicPr preferRelativeResize="0"/>
          <p:nvPr/>
        </p:nvPicPr>
        <p:blipFill>
          <a:blip r:embed="rId4">
            <a:alphaModFix/>
          </a:blip>
          <a:stretch>
            <a:fillRect/>
          </a:stretch>
        </p:blipFill>
        <p:spPr>
          <a:xfrm>
            <a:off x="3784504" y="1512775"/>
            <a:ext cx="5423474" cy="283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strike="sngStrike"/>
              <a:t>Geofire</a:t>
            </a:r>
            <a:r>
              <a:rPr lang="nl"/>
              <a:t> Geofence </a:t>
            </a:r>
            <a:br>
              <a:rPr lang="nl"/>
            </a:br>
          </a:p>
        </p:txBody>
      </p:sp>
      <p:sp>
        <p:nvSpPr>
          <p:cNvPr id="199" name="Shape 19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Geen Google maps</a:t>
            </a:r>
          </a:p>
          <a:p>
            <a:pPr lvl="0">
              <a:spcBef>
                <a:spcPts val="0"/>
              </a:spcBef>
              <a:buNone/>
            </a:pPr>
            <a:r>
              <a:rPr lang="nl"/>
              <a:t>Slechte wisselwerking</a:t>
            </a:r>
          </a:p>
        </p:txBody>
      </p:sp>
      <p:pic>
        <p:nvPicPr>
          <p:cNvPr id="200" name="Shape 200"/>
          <p:cNvPicPr preferRelativeResize="0"/>
          <p:nvPr/>
        </p:nvPicPr>
        <p:blipFill>
          <a:blip r:embed="rId3">
            <a:alphaModFix/>
          </a:blip>
          <a:stretch>
            <a:fillRect/>
          </a:stretch>
        </p:blipFill>
        <p:spPr>
          <a:xfrm>
            <a:off x="3211800" y="445025"/>
            <a:ext cx="572700" cy="572700"/>
          </a:xfrm>
          <a:prstGeom prst="rect">
            <a:avLst/>
          </a:prstGeom>
          <a:noFill/>
          <a:ln>
            <a:noFill/>
          </a:ln>
        </p:spPr>
      </p:pic>
      <p:pic>
        <p:nvPicPr>
          <p:cNvPr id="201" name="Shape 201"/>
          <p:cNvPicPr preferRelativeResize="0"/>
          <p:nvPr/>
        </p:nvPicPr>
        <p:blipFill>
          <a:blip r:embed="rId4">
            <a:alphaModFix/>
          </a:blip>
          <a:stretch>
            <a:fillRect/>
          </a:stretch>
        </p:blipFill>
        <p:spPr>
          <a:xfrm>
            <a:off x="4351075" y="1274937"/>
            <a:ext cx="4481223" cy="3171475"/>
          </a:xfrm>
          <a:prstGeom prst="rect">
            <a:avLst/>
          </a:prstGeom>
          <a:noFill/>
          <a:ln>
            <a:noFill/>
          </a:ln>
        </p:spPr>
      </p:pic>
      <p:pic>
        <p:nvPicPr>
          <p:cNvPr id="202" name="Shape 202"/>
          <p:cNvPicPr preferRelativeResize="0"/>
          <p:nvPr/>
        </p:nvPicPr>
        <p:blipFill>
          <a:blip r:embed="rId5">
            <a:alphaModFix/>
          </a:blip>
          <a:stretch>
            <a:fillRect/>
          </a:stretch>
        </p:blipFill>
        <p:spPr>
          <a:xfrm>
            <a:off x="4598575" y="867550"/>
            <a:ext cx="3986225" cy="3986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rIns="91425" tIns="91425">
            <a:noAutofit/>
          </a:bodyPr>
          <a:lstStyle/>
          <a:p>
            <a:pPr indent="0" lvl="0" marL="1828800">
              <a:spcBef>
                <a:spcPts val="0"/>
              </a:spcBef>
              <a:buNone/>
            </a:pPr>
            <a:r>
              <a:rPr lang="nl"/>
              <a:t>  +					   + </a:t>
            </a:r>
          </a:p>
        </p:txBody>
      </p:sp>
      <p:sp>
        <p:nvSpPr>
          <p:cNvPr id="208" name="Shape 20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Versiecontrole</a:t>
            </a:r>
          </a:p>
          <a:p>
            <a:pPr lvl="0">
              <a:spcBef>
                <a:spcPts val="0"/>
              </a:spcBef>
              <a:buNone/>
            </a:pPr>
            <a:r>
              <a:rPr lang="nl"/>
              <a:t>Buildcontrole</a:t>
            </a:r>
          </a:p>
          <a:p>
            <a:pPr lvl="0">
              <a:spcBef>
                <a:spcPts val="0"/>
              </a:spcBef>
              <a:buNone/>
            </a:pPr>
            <a:r>
              <a:rPr lang="nl"/>
              <a:t>Clean code</a:t>
            </a:r>
          </a:p>
        </p:txBody>
      </p:sp>
      <p:pic>
        <p:nvPicPr>
          <p:cNvPr id="209" name="Shape 209"/>
          <p:cNvPicPr preferRelativeResize="0"/>
          <p:nvPr/>
        </p:nvPicPr>
        <p:blipFill>
          <a:blip r:embed="rId3">
            <a:alphaModFix/>
          </a:blip>
          <a:stretch>
            <a:fillRect/>
          </a:stretch>
        </p:blipFill>
        <p:spPr>
          <a:xfrm>
            <a:off x="2644800" y="409811"/>
            <a:ext cx="2054131" cy="643125"/>
          </a:xfrm>
          <a:prstGeom prst="rect">
            <a:avLst/>
          </a:prstGeom>
          <a:noFill/>
          <a:ln>
            <a:noFill/>
          </a:ln>
        </p:spPr>
      </p:pic>
      <p:pic>
        <p:nvPicPr>
          <p:cNvPr id="210" name="Shape 210"/>
          <p:cNvPicPr preferRelativeResize="0"/>
          <p:nvPr/>
        </p:nvPicPr>
        <p:blipFill rotWithShape="1">
          <a:blip r:embed="rId4">
            <a:alphaModFix/>
          </a:blip>
          <a:srcRect b="31758" l="2907" r="4482" t="29582"/>
          <a:stretch/>
        </p:blipFill>
        <p:spPr>
          <a:xfrm>
            <a:off x="311700" y="409800"/>
            <a:ext cx="2054125" cy="643125"/>
          </a:xfrm>
          <a:prstGeom prst="rect">
            <a:avLst/>
          </a:prstGeom>
          <a:noFill/>
          <a:ln>
            <a:noFill/>
          </a:ln>
        </p:spPr>
      </p:pic>
      <p:pic>
        <p:nvPicPr>
          <p:cNvPr id="211" name="Shape 211"/>
          <p:cNvPicPr preferRelativeResize="0"/>
          <p:nvPr/>
        </p:nvPicPr>
        <p:blipFill>
          <a:blip r:embed="rId5">
            <a:alphaModFix/>
          </a:blip>
          <a:stretch>
            <a:fillRect/>
          </a:stretch>
        </p:blipFill>
        <p:spPr>
          <a:xfrm>
            <a:off x="4977900" y="312463"/>
            <a:ext cx="837799" cy="837799"/>
          </a:xfrm>
          <a:prstGeom prst="rect">
            <a:avLst/>
          </a:prstGeom>
          <a:noFill/>
          <a:ln>
            <a:noFill/>
          </a:ln>
        </p:spPr>
      </p:pic>
      <p:pic>
        <p:nvPicPr>
          <p:cNvPr id="212" name="Shape 212"/>
          <p:cNvPicPr preferRelativeResize="0"/>
          <p:nvPr/>
        </p:nvPicPr>
        <p:blipFill>
          <a:blip r:embed="rId6">
            <a:alphaModFix/>
          </a:blip>
          <a:stretch>
            <a:fillRect/>
          </a:stretch>
        </p:blipFill>
        <p:spPr>
          <a:xfrm>
            <a:off x="3205401" y="1403233"/>
            <a:ext cx="5403048" cy="31656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600" cy="572700"/>
          </a:xfrm>
          <a:prstGeom prst="rect">
            <a:avLst/>
          </a:prstGeom>
        </p:spPr>
        <p:txBody>
          <a:bodyPr anchorCtr="0" anchor="t" bIns="91425" lIns="91425" rIns="91425" tIns="91425">
            <a:noAutofit/>
          </a:bodyPr>
          <a:lstStyle/>
          <a:p>
            <a:pPr indent="0" lvl="0" marL="1828800" rtl="0">
              <a:spcBef>
                <a:spcPts val="0"/>
              </a:spcBef>
              <a:buNone/>
            </a:pPr>
            <a:r>
              <a:rPr lang="nl"/>
              <a:t>  +					   + </a:t>
            </a:r>
          </a:p>
        </p:txBody>
      </p:sp>
      <p:sp>
        <p:nvSpPr>
          <p:cNvPr id="218" name="Shape 21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nl"/>
              <a:t>Versiecontrole</a:t>
            </a:r>
          </a:p>
          <a:p>
            <a:pPr lvl="0" rtl="0">
              <a:spcBef>
                <a:spcPts val="0"/>
              </a:spcBef>
              <a:buNone/>
            </a:pPr>
            <a:r>
              <a:rPr lang="nl"/>
              <a:t>Buildcontrole</a:t>
            </a:r>
          </a:p>
          <a:p>
            <a:pPr lvl="0" rtl="0">
              <a:spcBef>
                <a:spcPts val="0"/>
              </a:spcBef>
              <a:buNone/>
            </a:pPr>
            <a:r>
              <a:rPr lang="nl"/>
              <a:t>Clean code</a:t>
            </a:r>
          </a:p>
        </p:txBody>
      </p:sp>
      <p:pic>
        <p:nvPicPr>
          <p:cNvPr id="219" name="Shape 219"/>
          <p:cNvPicPr preferRelativeResize="0"/>
          <p:nvPr/>
        </p:nvPicPr>
        <p:blipFill>
          <a:blip r:embed="rId3">
            <a:alphaModFix/>
          </a:blip>
          <a:stretch>
            <a:fillRect/>
          </a:stretch>
        </p:blipFill>
        <p:spPr>
          <a:xfrm>
            <a:off x="2644800" y="409811"/>
            <a:ext cx="2054131" cy="643125"/>
          </a:xfrm>
          <a:prstGeom prst="rect">
            <a:avLst/>
          </a:prstGeom>
          <a:noFill/>
          <a:ln>
            <a:noFill/>
          </a:ln>
        </p:spPr>
      </p:pic>
      <p:pic>
        <p:nvPicPr>
          <p:cNvPr id="220" name="Shape 220"/>
          <p:cNvPicPr preferRelativeResize="0"/>
          <p:nvPr/>
        </p:nvPicPr>
        <p:blipFill rotWithShape="1">
          <a:blip r:embed="rId4">
            <a:alphaModFix/>
          </a:blip>
          <a:srcRect b="31758" l="2907" r="4482" t="29582"/>
          <a:stretch/>
        </p:blipFill>
        <p:spPr>
          <a:xfrm>
            <a:off x="311700" y="409800"/>
            <a:ext cx="2054125" cy="643125"/>
          </a:xfrm>
          <a:prstGeom prst="rect">
            <a:avLst/>
          </a:prstGeom>
          <a:noFill/>
          <a:ln>
            <a:noFill/>
          </a:ln>
        </p:spPr>
      </p:pic>
      <p:pic>
        <p:nvPicPr>
          <p:cNvPr id="221" name="Shape 221"/>
          <p:cNvPicPr preferRelativeResize="0"/>
          <p:nvPr/>
        </p:nvPicPr>
        <p:blipFill>
          <a:blip r:embed="rId5">
            <a:alphaModFix/>
          </a:blip>
          <a:stretch>
            <a:fillRect/>
          </a:stretch>
        </p:blipFill>
        <p:spPr>
          <a:xfrm>
            <a:off x="4977900" y="312463"/>
            <a:ext cx="837799" cy="837799"/>
          </a:xfrm>
          <a:prstGeom prst="rect">
            <a:avLst/>
          </a:prstGeom>
          <a:noFill/>
          <a:ln>
            <a:noFill/>
          </a:ln>
        </p:spPr>
      </p:pic>
      <p:pic>
        <p:nvPicPr>
          <p:cNvPr id="222" name="Shape 222"/>
          <p:cNvPicPr preferRelativeResize="0"/>
          <p:nvPr/>
        </p:nvPicPr>
        <p:blipFill>
          <a:blip r:embed="rId6">
            <a:alphaModFix/>
          </a:blip>
          <a:stretch>
            <a:fillRect/>
          </a:stretch>
        </p:blipFill>
        <p:spPr>
          <a:xfrm>
            <a:off x="3185041" y="1324124"/>
            <a:ext cx="5455107"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nl"/>
              <a:t>Bedankt voor uw aandacht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ctrTitle"/>
          </p:nvPr>
        </p:nvSpPr>
        <p:spPr>
          <a:xfrm>
            <a:off x="311708" y="2800700"/>
            <a:ext cx="8520600" cy="2052600"/>
          </a:xfrm>
          <a:prstGeom prst="rect">
            <a:avLst/>
          </a:prstGeom>
        </p:spPr>
        <p:txBody>
          <a:bodyPr anchorCtr="0" anchor="b" bIns="91425" lIns="91425" rIns="91425" tIns="91425">
            <a:noAutofit/>
          </a:bodyPr>
          <a:lstStyle/>
          <a:p>
            <a:pPr lvl="0" rtl="0">
              <a:spcBef>
                <a:spcPts val="0"/>
              </a:spcBef>
              <a:buNone/>
            </a:pPr>
            <a:r>
              <a:rPr lang="nl">
                <a:latin typeface="Roboto Thin"/>
                <a:ea typeface="Roboto Thin"/>
                <a:cs typeface="Roboto Thin"/>
                <a:sym typeface="Roboto Thin"/>
              </a:rPr>
              <a:t>Bloeddonatie-app</a:t>
            </a:r>
          </a:p>
        </p:txBody>
      </p:sp>
      <p:pic>
        <p:nvPicPr>
          <p:cNvPr id="233" name="Shape 233"/>
          <p:cNvPicPr preferRelativeResize="0"/>
          <p:nvPr/>
        </p:nvPicPr>
        <p:blipFill>
          <a:blip r:embed="rId3">
            <a:alphaModFix/>
          </a:blip>
          <a:stretch>
            <a:fillRect/>
          </a:stretch>
        </p:blipFill>
        <p:spPr>
          <a:xfrm>
            <a:off x="2938300" y="454625"/>
            <a:ext cx="3267401" cy="3257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870562" y="258350"/>
            <a:ext cx="7402874" cy="4626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851837" y="246662"/>
            <a:ext cx="7440321" cy="4650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Inhoud</a:t>
            </a:r>
          </a:p>
        </p:txBody>
      </p:sp>
      <p:sp>
        <p:nvSpPr>
          <p:cNvPr id="76" name="Shape 7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nl"/>
              <a:t>Demonstratie</a:t>
            </a:r>
          </a:p>
          <a:p>
            <a:pPr lvl="0">
              <a:spcBef>
                <a:spcPts val="0"/>
              </a:spcBef>
              <a:buNone/>
            </a:pPr>
            <a:r>
              <a:rPr lang="nl"/>
              <a:t>Probleemstelling</a:t>
            </a:r>
          </a:p>
          <a:p>
            <a:pPr lvl="0" rtl="0">
              <a:spcBef>
                <a:spcPts val="0"/>
              </a:spcBef>
              <a:buNone/>
            </a:pPr>
            <a:r>
              <a:rPr lang="nl"/>
              <a:t>Realisaties</a:t>
            </a:r>
          </a:p>
          <a:p>
            <a:pPr lvl="0" rtl="0">
              <a:spcBef>
                <a:spcPts val="0"/>
              </a:spcBef>
              <a:buNone/>
            </a:pPr>
            <a:r>
              <a:rPr lang="nl"/>
              <a:t>Nog te realiseren</a:t>
            </a:r>
          </a:p>
          <a:p>
            <a:pPr lvl="0">
              <a:spcBef>
                <a:spcPts val="0"/>
              </a:spcBef>
              <a:buNone/>
            </a:pPr>
            <a:r>
              <a:rPr lang="nl"/>
              <a:t>Reflectie</a:t>
            </a:r>
          </a:p>
          <a:p>
            <a:pPr lvl="0" rtl="0">
              <a:spcBef>
                <a:spcPts val="0"/>
              </a:spcBef>
              <a:buNone/>
            </a:pPr>
            <a:r>
              <a:rPr lang="nl"/>
              <a:t>Technische aspecten</a:t>
            </a:r>
          </a:p>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Demo</a:t>
            </a:r>
          </a:p>
        </p:txBody>
      </p:sp>
      <p:pic>
        <p:nvPicPr>
          <p:cNvPr id="82" name="Shape 82"/>
          <p:cNvPicPr preferRelativeResize="0"/>
          <p:nvPr/>
        </p:nvPicPr>
        <p:blipFill>
          <a:blip r:embed="rId3">
            <a:alphaModFix/>
          </a:blip>
          <a:stretch>
            <a:fillRect/>
          </a:stretch>
        </p:blipFill>
        <p:spPr>
          <a:xfrm>
            <a:off x="2763612" y="208937"/>
            <a:ext cx="3616774" cy="4725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pic>
        <p:nvPicPr>
          <p:cNvPr id="87" name="Shape 87"/>
          <p:cNvPicPr preferRelativeResize="0"/>
          <p:nvPr/>
        </p:nvPicPr>
        <p:blipFill rotWithShape="1">
          <a:blip r:embed="rId3">
            <a:alphaModFix/>
          </a:blip>
          <a:srcRect b="9451" l="9447" r="9455" t="9280"/>
          <a:stretch/>
        </p:blipFill>
        <p:spPr>
          <a:xfrm>
            <a:off x="2005675" y="0"/>
            <a:ext cx="5132639" cy="5143500"/>
          </a:xfrm>
          <a:prstGeom prst="rect">
            <a:avLst/>
          </a:prstGeom>
          <a:noFill/>
          <a:ln>
            <a:noFill/>
          </a:ln>
        </p:spPr>
      </p:pic>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nl"/>
              <a:t>Demo</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nl"/>
              <a:t>Probleemstelling</a:t>
            </a:r>
          </a:p>
        </p:txBody>
      </p:sp>
      <p:sp>
        <p:nvSpPr>
          <p:cNvPr id="94" name="Shape 9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nl"/>
              <a:t>Te weinig donoren</a:t>
            </a:r>
          </a:p>
          <a:p>
            <a:pPr lvl="0" rtl="0">
              <a:spcBef>
                <a:spcPts val="0"/>
              </a:spcBef>
              <a:buNone/>
            </a:pPr>
            <a:r>
              <a:rPr lang="nl"/>
              <a:t>Te weinig donaties</a:t>
            </a:r>
          </a:p>
          <a:p>
            <a:pPr lvl="0" rtl="0">
              <a:spcBef>
                <a:spcPts val="0"/>
              </a:spcBef>
              <a:buNone/>
            </a:pPr>
            <a:r>
              <a:rPr lang="nl"/>
              <a:t>Herinneringen via mail, SMS</a:t>
            </a:r>
          </a:p>
          <a:p>
            <a:pPr lvl="0" rtl="0">
              <a:spcBef>
                <a:spcPts val="0"/>
              </a:spcBef>
              <a:buNone/>
            </a:pPr>
            <a:r>
              <a:rPr lang="nl"/>
              <a:t>Huidige donorportaal is omslachtig, onduidelijk</a:t>
            </a:r>
          </a:p>
          <a:p>
            <a:pPr lvl="0" rtl="0">
              <a:spcBef>
                <a:spcPts val="0"/>
              </a:spcBef>
              <a:buNone/>
            </a:pPr>
            <a:r>
              <a:rPr lang="nl"/>
              <a:t>Geen visuele voorstelling van de mobiele locaties van de donorcentra</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pic>
        <p:nvPicPr>
          <p:cNvPr id="99" name="Shape 99"/>
          <p:cNvPicPr preferRelativeResize="0"/>
          <p:nvPr/>
        </p:nvPicPr>
        <p:blipFill>
          <a:blip r:embed="rId3">
            <a:alphaModFix/>
          </a:blip>
          <a:stretch>
            <a:fillRect/>
          </a:stretch>
        </p:blipFill>
        <p:spPr>
          <a:xfrm>
            <a:off x="370787" y="296087"/>
            <a:ext cx="8402424" cy="4551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